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61" r:id="rId4"/>
    <p:sldId id="259" r:id="rId5"/>
    <p:sldId id="268" r:id="rId6"/>
    <p:sldId id="279" r:id="rId7"/>
    <p:sldId id="267" r:id="rId8"/>
    <p:sldId id="269" r:id="rId9"/>
    <p:sldId id="281" r:id="rId10"/>
    <p:sldId id="282" r:id="rId11"/>
    <p:sldId id="271" r:id="rId12"/>
    <p:sldId id="273" r:id="rId13"/>
    <p:sldId id="275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B911-E801-4784-BD7C-B53B27B193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91DED0-9342-4CC5-99A1-90A7CC88F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B911-E801-4784-BD7C-B53B27B193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DED0-9342-4CC5-99A1-90A7CC88F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B911-E801-4784-BD7C-B53B27B193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DED0-9342-4CC5-99A1-90A7CC88F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B911-E801-4784-BD7C-B53B27B193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DED0-9342-4CC5-99A1-90A7CC88F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B911-E801-4784-BD7C-B53B27B193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1DED0-9342-4CC5-99A1-90A7CC88F8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B911-E801-4784-BD7C-B53B27B193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DED0-9342-4CC5-99A1-90A7CC88F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B911-E801-4784-BD7C-B53B27B193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DED0-9342-4CC5-99A1-90A7CC88F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B911-E801-4784-BD7C-B53B27B193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DED0-9342-4CC5-99A1-90A7CC88F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B911-E801-4784-BD7C-B53B27B193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DED0-9342-4CC5-99A1-90A7CC88F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B911-E801-4784-BD7C-B53B27B193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DED0-9342-4CC5-99A1-90A7CC88F8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B911-E801-4784-BD7C-B53B27B193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91DED0-9342-4CC5-99A1-90A7CC88F8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714B911-E801-4784-BD7C-B53B27B193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91DED0-9342-4CC5-99A1-90A7CC88F8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507288" cy="1112168"/>
          </a:xfrm>
        </p:spPr>
        <p:txBody>
          <a:bodyPr/>
          <a:lstStyle/>
          <a:p>
            <a:r>
              <a:rPr lang="ru-RU" sz="2400" kern="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здравоохранения Республики  Мордовия</a:t>
            </a:r>
            <a:br>
              <a:rPr lang="ru-RU" sz="2400" kern="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ГАОУДПО «Мордовский республиканский  центр  повышения  квалификации  специалистов здравоохранения»</a:t>
            </a:r>
            <a:br>
              <a:rPr lang="ru-RU" sz="2400" kern="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276872"/>
            <a:ext cx="4824536" cy="44024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обработки рук медицинского персонала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Подготовила преподаватель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Скрипникова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 2016г.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edvuz.info/_ld/10/85252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85175" cy="663575"/>
          </a:xfrm>
        </p:spPr>
        <p:txBody>
          <a:bodyPr>
            <a:normAutofit fontScale="90000"/>
          </a:bodyPr>
          <a:lstStyle/>
          <a:p>
            <a:r>
              <a:rPr lang="ru-RU" altLang="ru-RU" sz="2500" dirty="0" smtClean="0">
                <a:solidFill>
                  <a:srgbClr val="C00000"/>
                </a:solidFill>
              </a:rPr>
              <a:t>             </a:t>
            </a:r>
            <a:r>
              <a:rPr lang="ru-RU" alt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ЕВРОПЕЙСКИЙ </a:t>
            </a:r>
            <a:r>
              <a:rPr lang="ru-RU" alt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ОБРАБОТКИ</a:t>
            </a:r>
            <a:br>
              <a:rPr lang="ru-RU" alt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РУК </a:t>
            </a:r>
            <a:r>
              <a:rPr lang="en-US" alt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- 1500</a:t>
            </a:r>
            <a:r>
              <a:rPr lang="ru-RU" alt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0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1" y="981075"/>
            <a:ext cx="8568630" cy="5616575"/>
          </a:xfrm>
          <a:solidFill>
            <a:srgbClr val="EBFFF5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0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Ухажер антисепти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699000"/>
            <a:ext cx="12969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2484438" y="1484313"/>
            <a:ext cx="3600450" cy="3241675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85333" tIns="42666" rIns="85333" bIns="42666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0"/>
            <a:ext cx="7519988" cy="9080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рук и кожных покровов: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мыло, антисептики, дозаторы</a:t>
            </a:r>
          </a:p>
        </p:txBody>
      </p:sp>
      <p:pic>
        <p:nvPicPr>
          <p:cNvPr id="24581" name="Picture 7" descr="ваза софт мыло 1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068638"/>
            <a:ext cx="1295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0" y="1557338"/>
            <a:ext cx="21082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C00000"/>
                </a:solidFill>
                <a:latin typeface="Tahoma" pitchFamily="34" charset="0"/>
              </a:rPr>
              <a:t>Клиндезин</a:t>
            </a:r>
            <a:r>
              <a:rPr lang="ru-RU" altLang="ru-RU" sz="1600" b="1" dirty="0" smtClean="0">
                <a:solidFill>
                  <a:srgbClr val="C00000"/>
                </a:solidFill>
                <a:latin typeface="Tahoma" pitchFamily="34" charset="0"/>
              </a:rPr>
              <a:t>-софт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C00000"/>
                </a:solidFill>
                <a:latin typeface="Tahoma" pitchFamily="34" charset="0"/>
              </a:rPr>
              <a:t>Ваза-софт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C00000"/>
                </a:solidFill>
                <a:latin typeface="Tahoma" pitchFamily="34" charset="0"/>
              </a:rPr>
              <a:t>Ухажер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C00000"/>
                </a:solidFill>
                <a:latin typeface="Tahoma" pitchFamily="34" charset="0"/>
              </a:rPr>
              <a:t>Стеризол</a:t>
            </a:r>
            <a:endParaRPr lang="ru-RU" altLang="ru-RU" sz="1600" b="1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24583" name="Picture 9" descr="дозатор стеризол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14859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1979613" y="3213100"/>
            <a:ext cx="1081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buClr>
                <a:schemeClr val="accent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buClr>
                <a:schemeClr val="accent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ru-RU" sz="1400" b="1" dirty="0" smtClean="0">
                <a:solidFill>
                  <a:srgbClr val="C00000"/>
                </a:solidFill>
                <a:latin typeface="Tahoma" pitchFamily="34" charset="0"/>
              </a:rPr>
              <a:t>STERISOL</a:t>
            </a:r>
            <a:endParaRPr lang="ru-RU" altLang="ru-RU" sz="1400" b="1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24585" name="Picture 11" descr="дозатор_ингасепт_изменить размер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8050"/>
            <a:ext cx="13763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2" descr="ахд 2000 экспресс вместе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08500"/>
            <a:ext cx="15128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3" descr="клиндезин элит р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57563"/>
            <a:ext cx="1223963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Rectangle 14"/>
          <p:cNvSpPr>
            <a:spLocks noChangeArrowheads="1"/>
          </p:cNvSpPr>
          <p:nvPr/>
        </p:nvSpPr>
        <p:spPr bwMode="auto">
          <a:xfrm>
            <a:off x="6347543" y="1536599"/>
            <a:ext cx="28082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C00000"/>
                </a:solidFill>
                <a:latin typeface="Tahoma" pitchFamily="34" charset="0"/>
              </a:rPr>
              <a:t>АХД 2000-экспресс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C00000"/>
                </a:solidFill>
                <a:latin typeface="Tahoma" pitchFamily="34" charset="0"/>
              </a:rPr>
              <a:t>Ухажер антисептик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C00000"/>
                </a:solidFill>
                <a:latin typeface="Tahoma" pitchFamily="34" charset="0"/>
              </a:rPr>
              <a:t>Клиндезин</a:t>
            </a:r>
            <a:r>
              <a:rPr lang="ru-RU" altLang="ru-RU" sz="1600" b="1" dirty="0" smtClean="0">
                <a:solidFill>
                  <a:srgbClr val="C00000"/>
                </a:solidFill>
                <a:latin typeface="Tahoma" pitchFamily="34" charset="0"/>
              </a:rPr>
              <a:t>-элит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C00000"/>
                </a:solidFill>
                <a:latin typeface="Tahoma" pitchFamily="34" charset="0"/>
              </a:rPr>
              <a:t>Стеризол</a:t>
            </a:r>
            <a:endParaRPr lang="ru-RU" altLang="ru-RU" sz="16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C00000"/>
                </a:solidFill>
                <a:latin typeface="Tahoma" pitchFamily="34" charset="0"/>
              </a:rPr>
              <a:t>Хоспизепт</a:t>
            </a:r>
            <a:endParaRPr lang="ru-RU" altLang="ru-RU" sz="1600" b="1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24589" name="Picture 16" descr="хоспизепт раствор спрей_изменить размер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4841875"/>
            <a:ext cx="865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7" descr="хоспизепт тух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652963"/>
            <a:ext cx="14446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8" descr="ухажер мыло 1л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122396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9" descr="клиндезин софт мыло с дез эффектом 1л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873500"/>
            <a:ext cx="13668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0" descr="стеризол мыло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170782" y="5029994"/>
            <a:ext cx="126841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3779838" y="2781300"/>
            <a:ext cx="144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buClr>
                <a:schemeClr val="accent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buClr>
                <a:schemeClr val="accent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ru-RU" sz="1400" b="1" dirty="0" smtClean="0">
                <a:solidFill>
                  <a:srgbClr val="C00000"/>
                </a:solidFill>
                <a:latin typeface="Tahoma" pitchFamily="34" charset="0"/>
              </a:rPr>
              <a:t>INGASEPT</a:t>
            </a:r>
            <a:r>
              <a:rPr lang="ru-RU" altLang="ru-RU" sz="1400" b="1" dirty="0" smtClean="0">
                <a:solidFill>
                  <a:srgbClr val="C00000"/>
                </a:solidFill>
                <a:latin typeface="Tahoma" pitchFamily="34" charset="0"/>
              </a:rPr>
              <a:t>-26</a:t>
            </a:r>
          </a:p>
        </p:txBody>
      </p:sp>
      <p:sp>
        <p:nvSpPr>
          <p:cNvPr id="24595" name="Rectangle 22"/>
          <p:cNvSpPr>
            <a:spLocks noChangeArrowheads="1"/>
          </p:cNvSpPr>
          <p:nvPr/>
        </p:nvSpPr>
        <p:spPr bwMode="auto">
          <a:xfrm>
            <a:off x="179388" y="1125538"/>
            <a:ext cx="1871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002060"/>
                </a:solidFill>
                <a:latin typeface="Tahoma" pitchFamily="34" charset="0"/>
              </a:rPr>
              <a:t>жидкое мыло</a:t>
            </a:r>
          </a:p>
        </p:txBody>
      </p:sp>
      <p:sp>
        <p:nvSpPr>
          <p:cNvPr id="24596" name="Rectangle 23"/>
          <p:cNvSpPr>
            <a:spLocks noChangeArrowheads="1"/>
          </p:cNvSpPr>
          <p:nvPr/>
        </p:nvSpPr>
        <p:spPr bwMode="auto">
          <a:xfrm>
            <a:off x="6659563" y="11255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002060"/>
                </a:solidFill>
                <a:latin typeface="Tahoma" pitchFamily="34" charset="0"/>
              </a:rPr>
              <a:t>антисептик</a:t>
            </a:r>
          </a:p>
        </p:txBody>
      </p:sp>
      <p:sp>
        <p:nvSpPr>
          <p:cNvPr id="24597" name="Text Box 24"/>
          <p:cNvSpPr txBox="1">
            <a:spLocks noChangeArrowheads="1"/>
          </p:cNvSpPr>
          <p:nvPr/>
        </p:nvSpPr>
        <p:spPr bwMode="auto">
          <a:xfrm>
            <a:off x="2771775" y="4724400"/>
            <a:ext cx="1223963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buClr>
                <a:schemeClr val="accent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buClr>
                <a:schemeClr val="accent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ru-RU" sz="1400" b="1" dirty="0" smtClean="0">
                <a:solidFill>
                  <a:srgbClr val="C00000"/>
                </a:solidFill>
                <a:latin typeface="Tahoma" pitchFamily="34" charset="0"/>
              </a:rPr>
              <a:t>LYSOFORM</a:t>
            </a:r>
          </a:p>
        </p:txBody>
      </p:sp>
      <p:pic>
        <p:nvPicPr>
          <p:cNvPr id="24598" name="Picture 25" descr="дозатор_лизоформ_изменить размер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068638"/>
            <a:ext cx="1152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2375"/>
            <a:ext cx="963613" cy="1841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0" name="Rectangle 31"/>
          <p:cNvSpPr>
            <a:spLocks noChangeArrowheads="1"/>
          </p:cNvSpPr>
          <p:nvPr/>
        </p:nvSpPr>
        <p:spPr bwMode="auto">
          <a:xfrm>
            <a:off x="5148263" y="4365625"/>
            <a:ext cx="144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buClr>
                <a:schemeClr val="accent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buClr>
                <a:schemeClr val="accent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ru-RU" sz="1400" b="1" dirty="0" smtClean="0">
                <a:solidFill>
                  <a:srgbClr val="C00000"/>
                </a:solidFill>
                <a:latin typeface="Tahoma" pitchFamily="34" charset="0"/>
              </a:rPr>
              <a:t>OPHARDT</a:t>
            </a:r>
            <a:endParaRPr lang="ru-RU" altLang="ru-RU" sz="1400" b="1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r="26833"/>
          <a:stretch>
            <a:fillRect/>
          </a:stretch>
        </p:blipFill>
        <p:spPr bwMode="auto">
          <a:xfrm>
            <a:off x="323528" y="1628775"/>
            <a:ext cx="304514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35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дозирующие устройства</a:t>
            </a:r>
          </a:p>
        </p:txBody>
      </p:sp>
      <p:sp>
        <p:nvSpPr>
          <p:cNvPr id="25604" name="Rectangle 8"/>
          <p:cNvSpPr>
            <a:spLocks noGrp="1" noRot="1" noChangeArrowheads="1"/>
          </p:cNvSpPr>
          <p:nvPr>
            <p:ph sz="half" idx="1"/>
          </p:nvPr>
        </p:nvSpPr>
        <p:spPr>
          <a:xfrm>
            <a:off x="5940425" y="1268413"/>
            <a:ext cx="3203575" cy="5040312"/>
          </a:xfrm>
        </p:spPr>
        <p:txBody>
          <a:bodyPr/>
          <a:lstStyle/>
          <a:p>
            <a:pPr eaLnBrk="1" hangingPunct="1"/>
            <a:r>
              <a:rPr lang="ru-RU" altLang="ru-RU" sz="1700" b="1" dirty="0" smtClean="0">
                <a:solidFill>
                  <a:srgbClr val="002060"/>
                </a:solidFill>
                <a:effectLst/>
              </a:rPr>
              <a:t>С цветовой индикацией</a:t>
            </a:r>
          </a:p>
          <a:p>
            <a:pPr eaLnBrk="1" hangingPunct="1"/>
            <a:r>
              <a:rPr lang="ru-RU" altLang="ru-RU" sz="1700" b="1" dirty="0" smtClean="0">
                <a:solidFill>
                  <a:srgbClr val="002060"/>
                </a:solidFill>
                <a:effectLst/>
              </a:rPr>
              <a:t>Со счетчиком</a:t>
            </a:r>
          </a:p>
          <a:p>
            <a:pPr eaLnBrk="1" hangingPunct="1"/>
            <a:r>
              <a:rPr lang="ru-RU" altLang="ru-RU" sz="1700" b="1" dirty="0" smtClean="0">
                <a:solidFill>
                  <a:srgbClr val="002060"/>
                </a:solidFill>
                <a:effectLst/>
              </a:rPr>
              <a:t>Бесконтактные</a:t>
            </a:r>
          </a:p>
        </p:txBody>
      </p:sp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1" b="5171"/>
          <a:stretch>
            <a:fillRect/>
          </a:stretch>
        </p:blipFill>
        <p:spPr bwMode="auto">
          <a:xfrm>
            <a:off x="2555775" y="1628774"/>
            <a:ext cx="3505299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t="5888" r="13037" b="5888"/>
          <a:stretch>
            <a:fillRect/>
          </a:stretch>
        </p:blipFill>
        <p:spPr bwMode="auto">
          <a:xfrm>
            <a:off x="6443663" y="2492375"/>
            <a:ext cx="223279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0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395287" y="1449542"/>
            <a:ext cx="3095625" cy="173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33" tIns="42666" rIns="85333" bIns="42666">
            <a:spAutoFit/>
          </a:bodyPr>
          <a:lstStyle>
            <a:lvl1pPr marL="320675" indent="-320675" defTabSz="8524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2488" eaLnBrk="0" hangingPunct="0">
              <a:buClr>
                <a:schemeClr val="accent2"/>
              </a:buClr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2488" eaLnBrk="0" hangingPunct="0">
              <a:buClr>
                <a:schemeClr val="accent2"/>
              </a:buClr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24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4500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latin typeface="Tahoma" pitchFamily="34" charset="0"/>
              </a:rPr>
              <a:t>Ухажер</a:t>
            </a:r>
          </a:p>
          <a:p>
            <a:pPr eaLnBrk="1" fontAlgn="base" hangingPunct="1">
              <a:spcBef>
                <a:spcPct val="4500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Tahoma" pitchFamily="34" charset="0"/>
              </a:rPr>
              <a:t>Стеризол</a:t>
            </a:r>
            <a:endParaRPr lang="ru-RU" altLang="ru-RU" sz="20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4500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Tahoma" pitchFamily="34" charset="0"/>
              </a:rPr>
              <a:t>Люфенил</a:t>
            </a:r>
            <a:endParaRPr lang="en-US" altLang="ru-RU" sz="20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4500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Tahoma" pitchFamily="34" charset="0"/>
              </a:rPr>
              <a:t>Майола</a:t>
            </a:r>
            <a:r>
              <a:rPr lang="ru-RU" altLang="ru-RU" sz="2000" b="1" dirty="0" smtClean="0">
                <a:solidFill>
                  <a:srgbClr val="002060"/>
                </a:solidFill>
                <a:latin typeface="Tahoma" pitchFamily="34" charset="0"/>
              </a:rPr>
              <a:t>-</a:t>
            </a:r>
            <a:r>
              <a:rPr lang="en-US" altLang="ru-RU" sz="2000" b="1" dirty="0" smtClean="0">
                <a:solidFill>
                  <a:srgbClr val="002060"/>
                </a:solidFill>
                <a:latin typeface="Tahoma" pitchFamily="34" charset="0"/>
              </a:rPr>
              <a:t>H5</a:t>
            </a:r>
            <a:endParaRPr lang="ru-RU" altLang="ru-RU" sz="2000" b="1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26627" name="Picture 8" descr="люфени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1152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 descr="майола Н5 крем вмест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96975"/>
            <a:ext cx="14843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ухажер крем туб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12239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стеризол крем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841">
            <a:off x="7092950" y="1257300"/>
            <a:ext cx="1295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68313" y="3500438"/>
            <a:ext cx="82804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1517" name="Rectangle 13"/>
          <p:cNvSpPr>
            <a:spLocks noRot="1" noChangeArrowheads="1"/>
          </p:cNvSpPr>
          <p:nvPr/>
        </p:nvSpPr>
        <p:spPr bwMode="auto">
          <a:xfrm>
            <a:off x="179388" y="3573463"/>
            <a:ext cx="85328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Диспенсеры, полотенца</a:t>
            </a:r>
          </a:p>
        </p:txBody>
      </p:sp>
      <p:pic>
        <p:nvPicPr>
          <p:cNvPr id="26633" name="Picture 15" descr="tork-classic-hand-towel-dispens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716338"/>
            <a:ext cx="23034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6588125" y="5797550"/>
            <a:ext cx="2555875" cy="10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33" tIns="42666" rIns="85333" bIns="42666">
            <a:spAutoFit/>
          </a:bodyPr>
          <a:lstStyle>
            <a:lvl1pPr defTabSz="8524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2488" eaLnBrk="0" hangingPunct="0">
              <a:buClr>
                <a:schemeClr val="accent2"/>
              </a:buClr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2488" eaLnBrk="0" hangingPunct="0">
              <a:buClr>
                <a:schemeClr val="accent2"/>
              </a:buClr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24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2060"/>
                </a:solidFill>
              </a:rPr>
              <a:t>Соблюдение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2060"/>
                </a:solidFill>
              </a:rPr>
              <a:t>гигиены рук 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−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cs typeface="Tahoma" pitchFamily="34" charset="0"/>
              </a:rPr>
              <a:t>80% успеха!</a:t>
            </a:r>
          </a:p>
        </p:txBody>
      </p:sp>
      <p:pic>
        <p:nvPicPr>
          <p:cNvPr id="26637" name="Picture 20"/>
          <p:cNvPicPr>
            <a:picLocks noChangeAspect="1" noChangeArrowheads="1"/>
          </p:cNvPicPr>
          <p:nvPr/>
        </p:nvPicPr>
        <p:blipFill>
          <a:blip r:embed="rId7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1" y="4487274"/>
            <a:ext cx="1385887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8" name="Picture 2" descr="C:\Users\Personal computer\Desktop\РУКИ ДЛЯ ПРЕЗЕНТ\РУЧКИ 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11754"/>
            <a:ext cx="3311524" cy="24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9"/>
            <a:ext cx="8255000" cy="8280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Косметические средства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91264" cy="7317432"/>
          </a:xfrm>
        </p:spPr>
        <p:txBody>
          <a:bodyPr/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spc="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12.4.7    Использование перчаток</a:t>
            </a:r>
            <a:br>
              <a:rPr lang="ru-RU" sz="2000" b="1" spc="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400" b="1" spc="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12.4.7.1</a:t>
            </a:r>
            <a:r>
              <a:rPr lang="ru-RU" sz="14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Перчатки необходимо надевать во всех случаях, когда возможен контакт с кровью или другими биологическими субстратами, потенциально или явно контаминированными микроорганизмами, слизистыми оболочками, поврежденной кожей.</a:t>
            </a:r>
            <a:br>
              <a:rPr lang="ru-RU" sz="14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   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1" spc="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12.4.7.2</a:t>
            </a:r>
            <a:r>
              <a:rPr lang="ru-RU" sz="14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Не допускается использование одной и той же пары перчаток при контакте (для ухода) с двумя и более пациентами, при переходе от одного пациента к другому или от контаминированного микроорганизмами участка тела к чистому. После снятия перчаток проводят гигиеническую обработку рук.</a:t>
            </a:r>
            <a:br>
              <a:rPr lang="ru-RU" sz="14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   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12.4.7.3. При загрязнении перчаток выделениями, кровью и т.п. во избежание загрязнения рук в процессе их снятия следует тампоном (салфеткой), смоченной раствором дезинфицирующего средства (или антисептика), убрать видимые загрязнения. Снять перчатки, погрузить их в раствор средства, затем утилизировать. Руки обработать антисептиком.</a:t>
            </a:r>
            <a:r>
              <a:rPr lang="ru-RU" sz="2400" b="1" spc="10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400" b="1" spc="1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7772400" cy="692695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2.1.3. 2630-10</a:t>
            </a:r>
            <a:endParaRPr lang="ru-RU" dirty="0"/>
          </a:p>
        </p:txBody>
      </p:sp>
      <p:pic>
        <p:nvPicPr>
          <p:cNvPr id="1026" name="Picture 2" descr="http://aliexpressin.ru/images/aliexpressin/2016/05/handsker-1024x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820891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5klass.net/datas/russkij-jazyk/Roditelnyj-padezh/0015-015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2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8280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Перечень изучаемых вопросов: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0" dirty="0" smtClean="0">
                <a:solidFill>
                  <a:srgbClr val="C00000"/>
                </a:solidFill>
              </a:rPr>
              <a:t>Руки медицинского персонала и инфекции, связанные с медицинской помощью (</a:t>
            </a:r>
            <a:r>
              <a:rPr lang="ru-RU" b="0" dirty="0" err="1" smtClean="0">
                <a:solidFill>
                  <a:srgbClr val="C00000"/>
                </a:solidFill>
              </a:rPr>
              <a:t>исмп</a:t>
            </a:r>
            <a:r>
              <a:rPr lang="ru-RU" b="0" dirty="0" smtClean="0">
                <a:solidFill>
                  <a:srgbClr val="C00000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b="0" dirty="0" smtClean="0">
                <a:solidFill>
                  <a:srgbClr val="C00000"/>
                </a:solidFill>
              </a:rPr>
              <a:t>Санитарное законодательство и обработка рук</a:t>
            </a:r>
          </a:p>
          <a:p>
            <a:pPr marL="457200" indent="-457200">
              <a:buAutoNum type="arabicPeriod"/>
            </a:pPr>
            <a:r>
              <a:rPr lang="ru-RU" b="0" dirty="0" smtClean="0">
                <a:solidFill>
                  <a:srgbClr val="C00000"/>
                </a:solidFill>
              </a:rPr>
              <a:t>Методы обработки рук</a:t>
            </a:r>
          </a:p>
          <a:p>
            <a:pPr marL="457200" indent="-457200">
              <a:buAutoNum type="arabicPeriod"/>
            </a:pPr>
            <a:r>
              <a:rPr lang="ru-RU" b="0" dirty="0" smtClean="0">
                <a:solidFill>
                  <a:srgbClr val="C00000"/>
                </a:solidFill>
              </a:rPr>
              <a:t>Европейский стандарт обработки рук</a:t>
            </a:r>
            <a:r>
              <a:rPr lang="en-US" b="0" dirty="0" smtClean="0">
                <a:solidFill>
                  <a:srgbClr val="C00000"/>
                </a:solidFill>
              </a:rPr>
              <a:t> EN – </a:t>
            </a:r>
            <a:r>
              <a:rPr lang="ru-RU" b="0" dirty="0" smtClean="0">
                <a:solidFill>
                  <a:srgbClr val="C00000"/>
                </a:solidFill>
              </a:rPr>
              <a:t>1500</a:t>
            </a:r>
          </a:p>
          <a:p>
            <a:pPr marL="457200" indent="-457200">
              <a:buAutoNum type="arabicPeriod"/>
            </a:pPr>
            <a:r>
              <a:rPr lang="ru-RU" b="0" dirty="0" smtClean="0">
                <a:solidFill>
                  <a:srgbClr val="C00000"/>
                </a:solidFill>
              </a:rPr>
              <a:t>Современный подход к обработке рук (жидкое мыло, дозаторные устройства, диспенсеры, кожные антисептики, косметические средства) </a:t>
            </a:r>
          </a:p>
          <a:p>
            <a:pPr marL="457200" indent="-457200">
              <a:buAutoNum type="arabicPeriod"/>
            </a:pPr>
            <a:r>
              <a:rPr lang="ru-RU" b="0" dirty="0" smtClean="0">
                <a:solidFill>
                  <a:srgbClr val="C00000"/>
                </a:solidFill>
              </a:rPr>
              <a:t>Использование перчаток</a:t>
            </a:r>
          </a:p>
          <a:p>
            <a:pPr marL="457200" indent="-457200">
              <a:buAutoNum type="arabicPeriod"/>
            </a:pPr>
            <a:endParaRPr lang="ru-RU" b="0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klgoo.narod.ru/dokum/2015-2016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3861048"/>
            <a:ext cx="2556792" cy="28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yudmilanik.com.ua/wp-content/uploads/2013/09/%D0%B7%D0%BD%D0%B0%D0%BA-%D0%B2%D0%BE%D0%BF%D1%80%D0%BE%D1%81%D0%B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04524"/>
            <a:ext cx="259228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s00.infourok.ru/images/doc/147/170152/64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896200" cy="5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620713"/>
            <a:ext cx="7992888" cy="2304231"/>
          </a:xfrm>
        </p:spPr>
        <p:txBody>
          <a:bodyPr>
            <a:normAutofit fontScale="92500"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lang="ru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медицинский инструмент, которым персонал пользуется чаще всего. Но в отличие от обычных медицинских инструментов руки не могут быть полностью лишены микробов и поэтому их дезинфекция постоянно необходима во время работы</a:t>
            </a:r>
            <a:endParaRPr lang="ru-RU" sz="2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fb.ru/misc/i/gallery/12301/1117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561662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39552" y="1196752"/>
            <a:ext cx="7992888" cy="4464496"/>
            <a:chOff x="612" y="845"/>
            <a:chExt cx="4808" cy="322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845"/>
              <a:ext cx="4808" cy="3221"/>
            </a:xfrm>
            <a:prstGeom prst="rect">
              <a:avLst/>
            </a:prstGeom>
            <a:solidFill>
              <a:srgbClr val="F2AA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202" y="935"/>
              <a:ext cx="3039" cy="228"/>
            </a:xfrm>
            <a:prstGeom prst="rect">
              <a:avLst/>
            </a:prstGeom>
            <a:solidFill>
              <a:srgbClr val="F2AA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449263" eaLnBrk="0" fontAlgn="base" latinLnBrk="0" hangingPunct="0">
                <a:lnSpc>
                  <a:spcPct val="100000"/>
                </a:lnSpc>
                <a:spcBef>
                  <a:spcPts val="11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altLang="ru-RU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самая необрабатываемая часть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202" y="1207"/>
              <a:ext cx="2630" cy="228"/>
            </a:xfrm>
            <a:prstGeom prst="rect">
              <a:avLst/>
            </a:prstGeom>
            <a:solidFill>
              <a:srgbClr val="F2AA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449263" eaLnBrk="0" fontAlgn="base" latinLnBrk="0" hangingPunct="0">
                <a:lnSpc>
                  <a:spcPct val="100000"/>
                </a:lnSpc>
                <a:spcBef>
                  <a:spcPts val="11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alt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BF25A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более обрабатываемая часть</a:t>
              </a: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752128"/>
          </a:xfrm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cap="none" spc="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</a:t>
            </a:r>
            <a:r>
              <a:rPr lang="ru-RU" altLang="ru-RU" sz="3200" cap="none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Мытье </a:t>
            </a:r>
            <a:r>
              <a:rPr lang="ru-RU" altLang="ru-RU" sz="3200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endParaRPr lang="en-US" altLang="ru-RU" sz="3200" cap="none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457200" y="5877272"/>
            <a:ext cx="8075240" cy="720080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обычном мытье рук кончики пальцев и их внутренние поверхности остаются зараженными</a:t>
            </a:r>
          </a:p>
        </p:txBody>
      </p:sp>
    </p:spTree>
    <p:extLst>
      <p:ext uri="{BB962C8B-B14F-4D97-AF65-F5344CB8AC3E}">
        <p14:creationId xmlns:p14="http://schemas.microsoft.com/office/powerpoint/2010/main" val="3794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Rot="1" noChangeArrowheads="1"/>
          </p:cNvSpPr>
          <p:nvPr/>
        </p:nvSpPr>
        <p:spPr bwMode="auto">
          <a:xfrm>
            <a:off x="539750" y="188640"/>
            <a:ext cx="79206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2.1.3.2630-10</a:t>
            </a:r>
          </a:p>
        </p:txBody>
      </p:sp>
      <p:sp>
        <p:nvSpPr>
          <p:cNvPr id="28675" name="Rectangle 5"/>
          <p:cNvSpPr>
            <a:spLocks noRot="1" noChangeArrowheads="1"/>
          </p:cNvSpPr>
          <p:nvPr/>
        </p:nvSpPr>
        <p:spPr bwMode="auto">
          <a:xfrm>
            <a:off x="539750" y="980728"/>
            <a:ext cx="813670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alt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  Предоперационные, перевязочные, родовые залы, реанимационные, процедурные кабинеты, посты медсестер при палатах новорожденных, посты мед- сестер (в строящихся и проектируемых ЛПО) и другие помещения, требующие соблюдения особого режима и чистоты рук обслуживающего медперсонала, следует оборудовать умывальниками с установкой смесителей с локтевым (бесконтактным, педальным и прочим не кистевым) управлением и дозаторами с жидким (антисептическим) мылом и растворами антисептиков.</a:t>
            </a: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alt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же краны и дозаторы устанавливаются в инфекционных, туберкулезных, кожно-венерологических, гнойных, ожоговых, гематологических отделениях, клинико-диагностических и бактериологических лабораториях, а также в санпропускниках, в шлюзах-боксах, полубоксах и санузлах для персонала.</a:t>
            </a:r>
          </a:p>
        </p:txBody>
      </p:sp>
      <p:pic>
        <p:nvPicPr>
          <p:cNvPr id="4" name="Picture 2" descr="http://perevyazka-rana.ru/Krutoy_chuva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7"/>
            <a:ext cx="1872208" cy="172819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798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88832" cy="13716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3200" i="1" cap="none" spc="0" dirty="0" smtClean="0">
                <a:solidFill>
                  <a:srgbClr val="C00000"/>
                </a:solidFill>
                <a:latin typeface="Arial" charset="0"/>
              </a:rPr>
              <a:t>          </a:t>
            </a:r>
            <a:r>
              <a:rPr lang="ru-RU" sz="3200" b="1" cap="none" spc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3200" b="1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рук в соответствии с </a:t>
            </a:r>
            <a:r>
              <a:rPr lang="ru-RU" sz="3200" b="1" cap="none" spc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СанПиН </a:t>
            </a:r>
            <a:r>
              <a:rPr lang="ru-RU" sz="3200" b="1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2.1.3.2630-10</a:t>
            </a:r>
            <a:br>
              <a:rPr lang="ru-RU" sz="3200" b="1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003232" cy="2952328"/>
          </a:xfrm>
        </p:spPr>
        <p:txBody>
          <a:bodyPr>
            <a:noAutofit/>
          </a:bodyPr>
          <a:lstStyle/>
          <a:p>
            <a:r>
              <a:rPr lang="ru-RU" altLang="ru-RU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 Медицинский персонал должен быть обеспечен в достаточном количестве эффективными средствами для мытья и обеззараживания рук, а также средствами для ухода за кожей рук (кремы, лосьоны, бальзамы и др.) для снижения риска возникновения контактных дерматитов. При выборе кожных антисептиков, моющих средств и средств для ухода за кожей рук следует учитывать индивидуальную переносимость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ersonal computer\Desktop\РУКИ ДЛЯ ПРЕЗЕНТ\РУ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48965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4500418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200" b="1" cap="none" spc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200" b="1" cap="none" spc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u="sng" cap="none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400" u="sng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12.4.3.</a:t>
            </a:r>
            <a:r>
              <a:rPr 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мытья рук применяют жидкое мыло с помощью дозатора (диспенсера).</a:t>
            </a:r>
            <a:br>
              <a:rPr 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cap="none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400" u="sng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12.4.5.</a:t>
            </a:r>
            <a:r>
              <a:rPr 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использовании дозатора новую порцию антисептика (мыла)наливают в дозатор после его дезинфекции, промывания водой и высушивания. Предпочтение следует отдавать локтевым дозаторам и дозаторам на фотоэлементах.</a:t>
            </a:r>
            <a:br>
              <a:rPr 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П.п.12.2.</a:t>
            </a:r>
            <a:r>
              <a:rPr 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высушивания рук применяют чистые тканевые полотенца или бумажные салфетки однократного использования, при обработке рук хирургов – только стерильные тканевые.</a:t>
            </a:r>
            <a:br>
              <a:rPr lang="ru-RU" sz="2400" cap="none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spc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Personal computer\Desktop\РУКИ ДЛЯ ПРЕЗЕНТ\К РУКАМ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3"/>
            <a:ext cx="2448272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rsonal computer\Desktop\РУКИ ДЛЯ ПРЕЗЕНТ\РУКИ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3"/>
            <a:ext cx="2304256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ersonal computer\Desktop\РУКИ ДЛЯ ПРЕЗЕНТ\РУЧКИ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3024336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79388" y="260350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обработки рук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СанПиН 2.1.3.2630-10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57200" y="1196974"/>
            <a:ext cx="8229600" cy="556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itchFamily="2" charset="2"/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</a:rPr>
              <a:t>Гигиеническая обработка </a:t>
            </a:r>
            <a:r>
              <a:rPr lang="ru-RU" sz="1900" dirty="0" smtClean="0">
                <a:solidFill>
                  <a:srgbClr val="002060"/>
                </a:solidFill>
              </a:rPr>
              <a:t>– </a:t>
            </a:r>
            <a:r>
              <a:rPr lang="ru-RU" sz="1900" dirty="0">
                <a:solidFill>
                  <a:srgbClr val="002060"/>
                </a:solidFill>
              </a:rPr>
              <a:t>снижение уровня транзиторной (приобретенной) микрофлоры.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1900" u="sng" dirty="0" smtClean="0">
                <a:solidFill>
                  <a:srgbClr val="002060"/>
                </a:solidFill>
              </a:rPr>
              <a:t>12.4.2-  </a:t>
            </a:r>
            <a:r>
              <a:rPr lang="ru-RU" sz="1900" u="sng" dirty="0">
                <a:solidFill>
                  <a:srgbClr val="002060"/>
                </a:solidFill>
              </a:rPr>
              <a:t>проводится двумя способами: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- </a:t>
            </a:r>
            <a:r>
              <a:rPr lang="ru-RU" sz="1900" dirty="0">
                <a:solidFill>
                  <a:srgbClr val="002060"/>
                </a:solidFill>
              </a:rPr>
              <a:t>гигиеническое мытье рук мылом и водой для удаления загрязнений и снижения количества микроорганизмов;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1900" dirty="0">
                <a:solidFill>
                  <a:srgbClr val="002060"/>
                </a:solidFill>
              </a:rPr>
              <a:t>- обработка рук кожным антисептиком для снижения количества микроорганизмов до безопасного уровня.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itchFamily="2" charset="2"/>
              <a:buNone/>
              <a:defRPr/>
            </a:pPr>
            <a:endParaRPr lang="ru-RU" sz="1900" u="sng" dirty="0" smtClean="0">
              <a:solidFill>
                <a:srgbClr val="00206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itchFamily="2" charset="2"/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</a:rPr>
              <a:t>Хирургическая обработка </a:t>
            </a:r>
            <a:r>
              <a:rPr lang="ru-RU" sz="1900" dirty="0">
                <a:solidFill>
                  <a:srgbClr val="002060"/>
                </a:solidFill>
              </a:rPr>
              <a:t>- уничтожение транзиторной</a:t>
            </a:r>
            <a:br>
              <a:rPr lang="ru-RU" sz="1900" dirty="0">
                <a:solidFill>
                  <a:srgbClr val="002060"/>
                </a:solidFill>
              </a:rPr>
            </a:br>
            <a:r>
              <a:rPr lang="ru-RU" sz="1900" dirty="0">
                <a:solidFill>
                  <a:srgbClr val="002060"/>
                </a:solidFill>
              </a:rPr>
              <a:t>(приобретенной) флоры и части резидентной </a:t>
            </a:r>
            <a:r>
              <a:rPr lang="ru-RU" sz="1900" dirty="0" smtClean="0">
                <a:solidFill>
                  <a:srgbClr val="002060"/>
                </a:solidFill>
              </a:rPr>
              <a:t>(собственной</a:t>
            </a:r>
            <a:r>
              <a:rPr lang="ru-RU" sz="1900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79388" y="4327525"/>
            <a:ext cx="8424862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  </a:t>
            </a:r>
            <a:r>
              <a:rPr lang="ru-RU" sz="1900" u="sng" dirty="0" smtClean="0">
                <a:solidFill>
                  <a:srgbClr val="002060"/>
                </a:solidFill>
              </a:rPr>
              <a:t>12.5.1- </a:t>
            </a:r>
            <a:r>
              <a:rPr lang="ru-RU" sz="1900" u="sng" dirty="0">
                <a:solidFill>
                  <a:srgbClr val="002060"/>
                </a:solidFill>
              </a:rPr>
              <a:t>проводится в два этапа: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   - I </a:t>
            </a:r>
            <a:r>
              <a:rPr lang="ru-RU" sz="1900" dirty="0">
                <a:solidFill>
                  <a:srgbClr val="002060"/>
                </a:solidFill>
              </a:rPr>
              <a:t>этап - мытье рук мылом и водой в течение двух минут, а затем высушивание стерильным полотенцем (салфеткой);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smtClean="0">
                <a:solidFill>
                  <a:srgbClr val="002060"/>
                </a:solidFill>
              </a:rPr>
              <a:t>  - II </a:t>
            </a:r>
            <a:r>
              <a:rPr lang="ru-RU" sz="1900" dirty="0">
                <a:solidFill>
                  <a:srgbClr val="002060"/>
                </a:solidFill>
              </a:rPr>
              <a:t>этап - обработка антисептиком кистей рук, запястий и предплечий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76225" algn="l"/>
              </a:tabLst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76225" algn="l"/>
              </a:tabLst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   12.5.3 -  стерильные перчатки надевают сразу после полного    высыхания антисептика на коже рук.</a:t>
            </a: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972465"/>
            <a:ext cx="4572000" cy="30534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1575"/>
              </a:lnSpc>
              <a:spcAft>
                <a:spcPts val="0"/>
              </a:spcAft>
            </a:pPr>
            <a:r>
              <a:rPr lang="ru-RU" spc="10" dirty="0" smtClean="0">
                <a:solidFill>
                  <a:srgbClr val="2D2D2D"/>
                </a:solidFill>
                <a:ea typeface="Times New Roman"/>
                <a:cs typeface="Times New Roman"/>
              </a:rPr>
              <a:t>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8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492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Министерство  здравоохранения Республики  Мордовия ГАОУДПО «Мордовский республиканский  центр  повышения  квалификации  специалистов здравоохранения»  </vt:lpstr>
      <vt:lpstr>               Перечень изучаемых вопросов:</vt:lpstr>
      <vt:lpstr>Презентация PowerPoint</vt:lpstr>
      <vt:lpstr>Презентация PowerPoint</vt:lpstr>
      <vt:lpstr>                      Мытье рук</vt:lpstr>
      <vt:lpstr>Презентация PowerPoint</vt:lpstr>
      <vt:lpstr>          Правила обработки рук в соответствии с   СанПиН 2.1.3.2630-10 </vt:lpstr>
      <vt:lpstr> П.п. 12.4.3. Для мытья рук применяют жидкое мыло с помощью дозатора (диспенсера).  П.п. 12.4.5. При использовании дозатора новую порцию антисептика (мыла)наливают в дозатор после его дезинфекции, промывания водой и высушивания. Предпочтение следует отдавать локтевым дозаторам и дозаторам на фотоэлементах.  П.п.12.2. Для высушивания рук применяют чистые тканевые полотенца или бумажные салфетки однократного использования, при обработке рук хирургов – только стерильные тканевые. </vt:lpstr>
      <vt:lpstr>Презентация PowerPoint</vt:lpstr>
      <vt:lpstr>             ЕВРОПЕЙСКИЙ СТАНДАРТ ОБРАБОТКИ                                          РУК  EN - 1500 </vt:lpstr>
      <vt:lpstr>Обработка рук и кожных покровов: мыло, антисептики, дозаторы</vt:lpstr>
      <vt:lpstr>Современные дозирующие устройства</vt:lpstr>
      <vt:lpstr>                        Косметические средства</vt:lpstr>
      <vt:lpstr>12.4.7    Использование перчаток  12.4.7.1. Перчатки необходимо надевать во всех случаях, когда возможен контакт с кровью или другими биологическими субстратами, потенциально или явно контаминированными микроорганизмами, слизистыми оболочками, поврежденной кожей.       12.4.7.2. Не допускается использование одной и той же пары перчаток при контакте (для ухода) с двумя и более пациентами, при переходе от одного пациента к другому или от контаминированного микроорганизмами участка тела к чистому. После снятия перчаток проводят гигиеническую обработку рук.       12.4.7.3. При загрязнении перчаток выделениями, кровью и т.п. во избежание загрязнения рук в процессе их снятия следует тампоном (салфеткой), смоченной раствором дезинфицирующего средства (или антисептика), убрать видимые загрязнения. Снять перчатки, погрузить их в раствор средства, затем утилизировать. Руки обработать антисептиком.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Personal computer</dc:creator>
  <cp:lastModifiedBy>Personal computer</cp:lastModifiedBy>
  <cp:revision>33</cp:revision>
  <dcterms:created xsi:type="dcterms:W3CDTF">2016-09-27T07:48:43Z</dcterms:created>
  <dcterms:modified xsi:type="dcterms:W3CDTF">2016-10-09T19:05:46Z</dcterms:modified>
</cp:coreProperties>
</file>